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93" r:id="rId2"/>
    <p:sldId id="256" r:id="rId3"/>
    <p:sldId id="302" r:id="rId4"/>
    <p:sldId id="294" r:id="rId5"/>
    <p:sldId id="295" r:id="rId6"/>
    <p:sldId id="257" r:id="rId7"/>
    <p:sldId id="303" r:id="rId8"/>
    <p:sldId id="259" r:id="rId9"/>
    <p:sldId id="258" r:id="rId10"/>
    <p:sldId id="269" r:id="rId11"/>
    <p:sldId id="301" r:id="rId12"/>
    <p:sldId id="300" r:id="rId13"/>
    <p:sldId id="275" r:id="rId14"/>
    <p:sldId id="261" r:id="rId15"/>
    <p:sldId id="260" r:id="rId16"/>
    <p:sldId id="262" r:id="rId17"/>
    <p:sldId id="272" r:id="rId18"/>
    <p:sldId id="273" r:id="rId19"/>
    <p:sldId id="274" r:id="rId20"/>
    <p:sldId id="276" r:id="rId21"/>
    <p:sldId id="263" r:id="rId22"/>
    <p:sldId id="281" r:id="rId23"/>
    <p:sldId id="282" r:id="rId24"/>
    <p:sldId id="267" r:id="rId25"/>
    <p:sldId id="265" r:id="rId26"/>
    <p:sldId id="264" r:id="rId27"/>
    <p:sldId id="266" r:id="rId28"/>
    <p:sldId id="268" r:id="rId29"/>
    <p:sldId id="278" r:id="rId30"/>
    <p:sldId id="279" r:id="rId31"/>
    <p:sldId id="296" r:id="rId32"/>
    <p:sldId id="277" r:id="rId33"/>
    <p:sldId id="297" r:id="rId34"/>
    <p:sldId id="292" r:id="rId35"/>
    <p:sldId id="283" r:id="rId36"/>
    <p:sldId id="290" r:id="rId37"/>
    <p:sldId id="291" r:id="rId38"/>
    <p:sldId id="298" r:id="rId39"/>
    <p:sldId id="284" r:id="rId40"/>
    <p:sldId id="287" r:id="rId41"/>
    <p:sldId id="289" r:id="rId42"/>
    <p:sldId id="285" r:id="rId43"/>
    <p:sldId id="286" r:id="rId44"/>
    <p:sldId id="299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84"/>
    <p:restoredTop sz="93333"/>
  </p:normalViewPr>
  <p:slideViewPr>
    <p:cSldViewPr snapToGrid="0" snapToObjects="1">
      <p:cViewPr varScale="1">
        <p:scale>
          <a:sx n="96" d="100"/>
          <a:sy n="96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9F326-0DC4-2C43-90CE-9C541FDBC5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50B66-1E7B-1548-AF7C-DD2D1B62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0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50B66-1E7B-1548-AF7C-DD2D1B62B6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8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50B66-1E7B-1548-AF7C-DD2D1B62B6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4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ED86-A7E1-B446-894E-3C380377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0E4AE-0BB7-1940-95A4-96E56A6BA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FAC97-956F-1E4E-B95C-68A59502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5355-DB80-D34E-8592-021E64C3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4BFCD-19D1-284A-9C90-AAE147E6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0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DEBD-5462-8142-8A75-10B9915A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C2F54-F0F6-954A-8A10-FC2CE1A66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A5D31-D29C-1649-9D0A-6C1DB9BD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1C77-5BAC-9942-AD08-2FD8011E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A07F2-F463-ED48-BB43-AB9F03C7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0FA03-A515-EB45-B7AD-2CF2385C8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40D85-8561-594D-81CE-BEE1A4E9E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DE1C4-BC99-294D-82DC-6B271561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75EB-2525-6746-8F63-37AED151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0CD82-2DAB-454C-8784-9B76EBDD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0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6C21-00BE-FF4B-BB24-7B42708E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B69D-689F-D24F-8B68-F8B0F363A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0C6B6-A29E-6A42-99C4-DC7E2439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EB2EC-FD8F-A442-AB9C-82C594E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797C6-3831-3346-B86C-D5E799DA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8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8B7B-A826-0E4B-B510-DD19CAF6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6A0D3-0E9E-1946-AD9C-DD15AFF3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CC9C5-80CC-E046-9C5F-F6B61A68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3DF8B-AD33-B245-BD04-D8E1617E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69B5C-D0AC-EF44-A91E-3C10917C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B5E5-04BD-964C-B165-3129B2A5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79858-E1B8-D744-B7D1-51D5B5547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33700-7895-634B-A703-7267AE2A4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1C4A2-F409-D245-AB8D-82195B8E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ADF9D-502B-5644-B5FF-7F647CFF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591B7-8CCF-BD4F-99FD-E803CA17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4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9416-EA8E-264E-86D9-161B3553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2149A-3FAA-0740-A05C-CDA864B83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BB119-CBCF-2547-9EC3-B3826322B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11266-0870-0D44-874E-355CEA4F3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F13C0-7199-EC4F-840F-6C53EEE20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2F20E-5AC5-B249-87CF-A7B25D65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947F6-0E9D-5B47-8173-C979279E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A1BBD-3D38-394D-86A7-C63153E7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4A39-A280-6B48-A708-5F6717F4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721D1-1233-314E-AAD5-5CAE8497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870FF-5612-AC4E-94C4-545B2F01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F04CD-9907-4A4A-BAF7-09966F76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5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B8C12-D466-E547-BABF-4F69B621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3189A-9387-8F4A-8BC8-00F0BCDCF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02583-0015-1D4B-A15E-5EC725FE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5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76-E135-2C4F-A3A5-470EF9C5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E1B7-F00A-CA4D-B171-2600E72B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3B6D1-BE27-1347-AE33-6E33FD649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2F681-000E-E549-8ED7-93AA3F68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98BC6-79C5-CA47-8E2D-063585D9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7A519-CAF7-3140-AE64-D8B70022B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7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C4E0-1001-6F46-AF46-41F626AC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8D35D-1A86-D34D-8EBA-34FE5CBD0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EB86-9F7F-4443-8E9A-FF12661F0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8A5BC-05EC-0441-AE42-695C025D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46B6D-89C1-CD42-90BA-AD1CB452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565FB-D712-7A44-958E-74468261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2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4AE5F-8517-344C-85D6-3E44C870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58501-B611-8A4B-9F8B-FE2F37230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04A12-621E-1441-9BD6-8A2D4AD4D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36B22-EAE3-EA43-A514-2F36041B4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62C0E-847D-284A-A03F-B4F3F1E4A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7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chadcwilliam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D0C6E8D-1043-5743-8AE1-DAD6E0309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7491" b="7938"/>
          <a:stretch/>
        </p:blipFill>
        <p:spPr>
          <a:xfrm>
            <a:off x="439271" y="-270708"/>
            <a:ext cx="11752729" cy="7626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F18DA-6E26-F549-B38A-7EC606D7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5995918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Multiple Regression, </a:t>
            </a:r>
            <a:br>
              <a:rPr lang="en-US" dirty="0"/>
            </a:br>
            <a:r>
              <a:rPr lang="en-US" dirty="0"/>
              <a:t>Moderation, and Mediation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Chad C. Williams</a:t>
            </a:r>
            <a:br>
              <a:rPr lang="en-US" dirty="0"/>
            </a:br>
            <a:r>
              <a:rPr lang="en-US" sz="2800" dirty="0" err="1"/>
              <a:t>www.chadcwilliams.com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0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 </a:t>
            </a:r>
            <a:r>
              <a:rPr lang="en-US" sz="6000" b="1" dirty="0"/>
              <a:t>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1139869" y="1940534"/>
            <a:ext cx="927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stCxn id="6" idx="2"/>
          </p:cNvCxnSpPr>
          <p:nvPr/>
        </p:nvCxnSpPr>
        <p:spPr>
          <a:xfrm>
            <a:off x="1603586" y="2771531"/>
            <a:ext cx="12272" cy="472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4561308" y="4536732"/>
            <a:ext cx="927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A10EE-0F04-D64E-8A49-56063D3AAA9B}"/>
              </a:ext>
            </a:extLst>
          </p:cNvPr>
          <p:cNvSpPr txBox="1"/>
          <p:nvPr/>
        </p:nvSpPr>
        <p:spPr>
          <a:xfrm>
            <a:off x="3317467" y="1836143"/>
            <a:ext cx="1596912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5923" y="26671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CF7CD9-BBAE-C049-A376-25348B6C079C}"/>
              </a:ext>
            </a:extLst>
          </p:cNvPr>
          <p:cNvSpPr txBox="1"/>
          <p:nvPr/>
        </p:nvSpPr>
        <p:spPr>
          <a:xfrm>
            <a:off x="2169218" y="4550092"/>
            <a:ext cx="1381785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Y-Int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</p:cNvCxnSpPr>
          <p:nvPr/>
        </p:nvCxnSpPr>
        <p:spPr>
          <a:xfrm flipV="1">
            <a:off x="2860111" y="4037040"/>
            <a:ext cx="0" cy="49895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085E1-C115-C24A-805D-A60809E57B9E}"/>
              </a:ext>
            </a:extLst>
          </p:cNvPr>
          <p:cNvSpPr txBox="1"/>
          <p:nvPr/>
        </p:nvSpPr>
        <p:spPr>
          <a:xfrm>
            <a:off x="5364522" y="1836143"/>
            <a:ext cx="1465979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Error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72065E-3615-1241-A022-491B916DFA1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0" y="2667140"/>
            <a:ext cx="1512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5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 </a:t>
            </a:r>
            <a:r>
              <a:rPr lang="en-US" sz="6000" b="1" dirty="0"/>
              <a:t>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603639" y="2045897"/>
            <a:ext cx="1947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Outcome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577464" y="2692228"/>
            <a:ext cx="0" cy="5128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3879166" y="4535719"/>
            <a:ext cx="2041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Predictor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115924" y="1940027"/>
            <a:ext cx="6868" cy="126500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CF7CD9-BBAE-C049-A376-25348B6C079C}"/>
              </a:ext>
            </a:extLst>
          </p:cNvPr>
          <p:cNvSpPr txBox="1"/>
          <p:nvPr/>
        </p:nvSpPr>
        <p:spPr>
          <a:xfrm>
            <a:off x="1618380" y="5186110"/>
            <a:ext cx="2483461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Coefficient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860111" y="4037040"/>
            <a:ext cx="0" cy="114907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085E1-C115-C24A-805D-A60809E57B9E}"/>
              </a:ext>
            </a:extLst>
          </p:cNvPr>
          <p:cNvSpPr txBox="1"/>
          <p:nvPr/>
        </p:nvSpPr>
        <p:spPr>
          <a:xfrm>
            <a:off x="5192707" y="1946010"/>
            <a:ext cx="1806585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Residual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72065E-3615-1241-A022-491B916DFA1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096000" y="2592341"/>
            <a:ext cx="0" cy="61031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1CB89E-7CC4-5D4A-8790-DC0310FDABA2}"/>
              </a:ext>
            </a:extLst>
          </p:cNvPr>
          <p:cNvSpPr txBox="1"/>
          <p:nvPr/>
        </p:nvSpPr>
        <p:spPr>
          <a:xfrm>
            <a:off x="2881061" y="1293696"/>
            <a:ext cx="2483461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Coefficient</a:t>
            </a:r>
          </a:p>
        </p:txBody>
      </p:sp>
    </p:spTree>
    <p:extLst>
      <p:ext uri="{BB962C8B-B14F-4D97-AF65-F5344CB8AC3E}">
        <p14:creationId xmlns:p14="http://schemas.microsoft.com/office/powerpoint/2010/main" val="240728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 </a:t>
            </a:r>
            <a:r>
              <a:rPr lang="en-US" sz="6000" b="1" dirty="0"/>
              <a:t>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1139869" y="1940534"/>
            <a:ext cx="927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stCxn id="6" idx="2"/>
          </p:cNvCxnSpPr>
          <p:nvPr/>
        </p:nvCxnSpPr>
        <p:spPr>
          <a:xfrm>
            <a:off x="1603586" y="2771531"/>
            <a:ext cx="12272" cy="472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4561308" y="4536732"/>
            <a:ext cx="927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A10EE-0F04-D64E-8A49-56063D3AAA9B}"/>
              </a:ext>
            </a:extLst>
          </p:cNvPr>
          <p:cNvSpPr txBox="1"/>
          <p:nvPr/>
        </p:nvSpPr>
        <p:spPr>
          <a:xfrm>
            <a:off x="3317467" y="1836143"/>
            <a:ext cx="1596912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5923" y="26671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CF7CD9-BBAE-C049-A376-25348B6C079C}"/>
              </a:ext>
            </a:extLst>
          </p:cNvPr>
          <p:cNvSpPr txBox="1"/>
          <p:nvPr/>
        </p:nvSpPr>
        <p:spPr>
          <a:xfrm>
            <a:off x="2169218" y="4550092"/>
            <a:ext cx="1381785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Y-Int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</p:cNvCxnSpPr>
          <p:nvPr/>
        </p:nvCxnSpPr>
        <p:spPr>
          <a:xfrm flipV="1">
            <a:off x="2860111" y="4037040"/>
            <a:ext cx="0" cy="49895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284264-F6E8-CE45-8369-7E2C0745B9DF}"/>
              </a:ext>
            </a:extLst>
          </p:cNvPr>
          <p:cNvSpPr txBox="1"/>
          <p:nvPr/>
        </p:nvSpPr>
        <p:spPr>
          <a:xfrm>
            <a:off x="5796514" y="4550092"/>
            <a:ext cx="6100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IQ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Age 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D085E1-C115-C24A-805D-A60809E57B9E}"/>
              </a:ext>
            </a:extLst>
          </p:cNvPr>
          <p:cNvSpPr txBox="1"/>
          <p:nvPr/>
        </p:nvSpPr>
        <p:spPr>
          <a:xfrm>
            <a:off x="5364522" y="1836143"/>
            <a:ext cx="1465979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Error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72065E-3615-1241-A022-491B916DFA1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0" y="2667140"/>
            <a:ext cx="1512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62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F136EE4-6D0D-C14C-B83C-FD185E6E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68" y="2114550"/>
            <a:ext cx="7274848" cy="474345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A40225F-2577-7B45-9622-7DA50744C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76" b="34908"/>
          <a:stretch/>
        </p:blipFill>
        <p:spPr>
          <a:xfrm>
            <a:off x="285133" y="4795520"/>
            <a:ext cx="4996315" cy="784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69B9B-670C-D34B-B3C1-4CF0D8D2F41C}"/>
              </a:ext>
            </a:extLst>
          </p:cNvPr>
          <p:cNvSpPr txBox="1"/>
          <p:nvPr/>
        </p:nvSpPr>
        <p:spPr>
          <a:xfrm>
            <a:off x="285134" y="1337187"/>
            <a:ext cx="3909243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Correlation/Regression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E8FDD-2AE4-FB4B-86BB-E3E8216A8BD5}"/>
              </a:ext>
            </a:extLst>
          </p:cNvPr>
          <p:cNvSpPr/>
          <p:nvPr/>
        </p:nvSpPr>
        <p:spPr>
          <a:xfrm>
            <a:off x="285132" y="5068845"/>
            <a:ext cx="1746868" cy="451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9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ADB88E-4A1D-F94F-94BE-ABCA4B23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744" y="2073197"/>
            <a:ext cx="6888256" cy="449905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343FC28-BEB7-1D44-B817-FEA8DCA96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91" b="36102"/>
          <a:stretch/>
        </p:blipFill>
        <p:spPr>
          <a:xfrm>
            <a:off x="45944" y="4599709"/>
            <a:ext cx="5257800" cy="775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B4B1E7-F2B9-DD43-92CB-6AA6E64B5985}"/>
              </a:ext>
            </a:extLst>
          </p:cNvPr>
          <p:cNvSpPr txBox="1"/>
          <p:nvPr/>
        </p:nvSpPr>
        <p:spPr>
          <a:xfrm>
            <a:off x="285134" y="1337187"/>
            <a:ext cx="3909243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37302-DBF9-6D48-8AFC-DF807C06C058}"/>
              </a:ext>
            </a:extLst>
          </p:cNvPr>
          <p:cNvSpPr/>
          <p:nvPr/>
        </p:nvSpPr>
        <p:spPr>
          <a:xfrm>
            <a:off x="45943" y="4924911"/>
            <a:ext cx="2307789" cy="450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8ED442-8694-DF49-8155-327735E8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12" y="1093505"/>
            <a:ext cx="8221488" cy="534000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555458B-7195-FB49-BC49-B80FD55D8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77" b="35224"/>
          <a:stretch/>
        </p:blipFill>
        <p:spPr>
          <a:xfrm>
            <a:off x="116127" y="4669042"/>
            <a:ext cx="5372100" cy="851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84AA9-0386-EB46-82D4-C3E0ECB2E2BB}"/>
              </a:ext>
            </a:extLst>
          </p:cNvPr>
          <p:cNvSpPr txBox="1"/>
          <p:nvPr/>
        </p:nvSpPr>
        <p:spPr>
          <a:xfrm>
            <a:off x="285134" y="1337187"/>
            <a:ext cx="3909243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238C5-23CC-7943-9528-439C056BD1C4}"/>
              </a:ext>
            </a:extLst>
          </p:cNvPr>
          <p:cNvSpPr/>
          <p:nvPr/>
        </p:nvSpPr>
        <p:spPr>
          <a:xfrm>
            <a:off x="116127" y="5054859"/>
            <a:ext cx="2551917" cy="46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495C78E-D75B-844D-9304-CBAEA5F91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78" b="30735"/>
          <a:stretch/>
        </p:blipFill>
        <p:spPr>
          <a:xfrm>
            <a:off x="98904" y="4280799"/>
            <a:ext cx="5651500" cy="1011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C9C27-9180-7D4F-B5E5-893BF653EBC1}"/>
              </a:ext>
            </a:extLst>
          </p:cNvPr>
          <p:cNvSpPr txBox="1"/>
          <p:nvPr/>
        </p:nvSpPr>
        <p:spPr>
          <a:xfrm>
            <a:off x="285134" y="1337187"/>
            <a:ext cx="5651500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Two-Way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E9D94D-FD4E-6440-BF81-BBC44544609A}"/>
              </a:ext>
            </a:extLst>
          </p:cNvPr>
          <p:cNvSpPr/>
          <p:nvPr/>
        </p:nvSpPr>
        <p:spPr>
          <a:xfrm>
            <a:off x="98904" y="4280799"/>
            <a:ext cx="2944921" cy="10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03CED05-746E-8B42-917F-1AD98135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59" y="1716071"/>
            <a:ext cx="7208744" cy="4728565"/>
          </a:xfrm>
          <a:prstGeom prst="rect">
            <a:avLst/>
          </a:prstGeom>
        </p:spPr>
      </p:pic>
      <p:pic>
        <p:nvPicPr>
          <p:cNvPr id="11" name="Picture 10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94868830-78C7-7449-88E3-CCAAAD23C1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51" t="39565" b="47680"/>
          <a:stretch/>
        </p:blipFill>
        <p:spPr>
          <a:xfrm>
            <a:off x="7077204" y="949959"/>
            <a:ext cx="2162828" cy="15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 </a:t>
            </a:r>
            <a:r>
              <a:rPr lang="en-US" sz="6000" b="1" dirty="0"/>
              <a:t>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1139869" y="1940534"/>
            <a:ext cx="927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stCxn id="6" idx="2"/>
          </p:cNvCxnSpPr>
          <p:nvPr/>
        </p:nvCxnSpPr>
        <p:spPr>
          <a:xfrm>
            <a:off x="1603586" y="2771531"/>
            <a:ext cx="12272" cy="472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4561308" y="4536732"/>
            <a:ext cx="927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A10EE-0F04-D64E-8A49-56063D3AAA9B}"/>
              </a:ext>
            </a:extLst>
          </p:cNvPr>
          <p:cNvSpPr txBox="1"/>
          <p:nvPr/>
        </p:nvSpPr>
        <p:spPr>
          <a:xfrm>
            <a:off x="3317467" y="1836143"/>
            <a:ext cx="1596912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5923" y="26671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CF7CD9-BBAE-C049-A376-25348B6C079C}"/>
              </a:ext>
            </a:extLst>
          </p:cNvPr>
          <p:cNvSpPr txBox="1"/>
          <p:nvPr/>
        </p:nvSpPr>
        <p:spPr>
          <a:xfrm>
            <a:off x="2169218" y="4550092"/>
            <a:ext cx="1381785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Y-Int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</p:cNvCxnSpPr>
          <p:nvPr/>
        </p:nvCxnSpPr>
        <p:spPr>
          <a:xfrm flipV="1">
            <a:off x="2860111" y="4037040"/>
            <a:ext cx="0" cy="49895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085E1-C115-C24A-805D-A60809E57B9E}"/>
              </a:ext>
            </a:extLst>
          </p:cNvPr>
          <p:cNvSpPr txBox="1"/>
          <p:nvPr/>
        </p:nvSpPr>
        <p:spPr>
          <a:xfrm>
            <a:off x="5364522" y="1836143"/>
            <a:ext cx="1465979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Error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72065E-3615-1241-A022-491B916DFA1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0" y="2667140"/>
            <a:ext cx="1512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02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</a:t>
            </a:r>
            <a:r>
              <a:rPr lang="en-US" sz="6000" b="1" dirty="0"/>
              <a:t> + β</a:t>
            </a:r>
            <a:r>
              <a:rPr lang="en-US" sz="6000" b="1" baseline="-25000" dirty="0"/>
              <a:t>2</a:t>
            </a:r>
            <a:r>
              <a:rPr lang="en-US" sz="6000" b="1" dirty="0"/>
              <a:t>X</a:t>
            </a:r>
            <a:r>
              <a:rPr lang="en-US" sz="6000" b="1" baseline="-25000" dirty="0"/>
              <a:t>2</a:t>
            </a:r>
            <a:r>
              <a:rPr lang="en-US" sz="6000" b="1" dirty="0"/>
              <a:t> + β</a:t>
            </a:r>
            <a:r>
              <a:rPr lang="en-US" sz="6000" b="1" baseline="-25000" dirty="0"/>
              <a:t>3</a:t>
            </a:r>
            <a:r>
              <a:rPr lang="en-US" sz="6000" b="1" dirty="0"/>
              <a:t>X</a:t>
            </a:r>
            <a:r>
              <a:rPr lang="en-US" sz="6000" b="1" baseline="-25000" dirty="0"/>
              <a:t>3</a:t>
            </a:r>
            <a:r>
              <a:rPr lang="en-US" sz="6000" b="1" dirty="0"/>
              <a:t> 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1139869" y="1940534"/>
            <a:ext cx="927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stCxn id="6" idx="2"/>
          </p:cNvCxnSpPr>
          <p:nvPr/>
        </p:nvCxnSpPr>
        <p:spPr>
          <a:xfrm>
            <a:off x="1603586" y="2771531"/>
            <a:ext cx="12272" cy="472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4561308" y="4536732"/>
            <a:ext cx="1029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A10EE-0F04-D64E-8A49-56063D3AAA9B}"/>
              </a:ext>
            </a:extLst>
          </p:cNvPr>
          <p:cNvSpPr txBox="1"/>
          <p:nvPr/>
        </p:nvSpPr>
        <p:spPr>
          <a:xfrm>
            <a:off x="3154629" y="1825250"/>
            <a:ext cx="1909497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09378" y="2656247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</p:cNvCxnSpPr>
          <p:nvPr/>
        </p:nvCxnSpPr>
        <p:spPr>
          <a:xfrm flipV="1">
            <a:off x="2860111" y="4037040"/>
            <a:ext cx="0" cy="49895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7F5B10-5643-8F4B-AB53-95639E468EBE}"/>
              </a:ext>
            </a:extLst>
          </p:cNvPr>
          <p:cNvSpPr txBox="1"/>
          <p:nvPr/>
        </p:nvSpPr>
        <p:spPr>
          <a:xfrm>
            <a:off x="2169218" y="4550092"/>
            <a:ext cx="1381785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Y-Int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95CE63-CE41-FB4A-AB13-E41CF50927B7}"/>
              </a:ext>
            </a:extLst>
          </p:cNvPr>
          <p:cNvSpPr txBox="1"/>
          <p:nvPr/>
        </p:nvSpPr>
        <p:spPr>
          <a:xfrm>
            <a:off x="6600961" y="4535994"/>
            <a:ext cx="102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8D9695-CCF3-C44A-B8AF-755F1F0B0A18}"/>
              </a:ext>
            </a:extLst>
          </p:cNvPr>
          <p:cNvCxnSpPr>
            <a:cxnSpLocks/>
          </p:cNvCxnSpPr>
          <p:nvPr/>
        </p:nvCxnSpPr>
        <p:spPr>
          <a:xfrm flipV="1">
            <a:off x="6939418" y="4036302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974663-B637-294B-9CEC-3FDF96AF5F85}"/>
              </a:ext>
            </a:extLst>
          </p:cNvPr>
          <p:cNvSpPr txBox="1"/>
          <p:nvPr/>
        </p:nvSpPr>
        <p:spPr>
          <a:xfrm>
            <a:off x="8765872" y="4550092"/>
            <a:ext cx="1129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17DF7-37DC-A245-B137-3D934CBE6761}"/>
              </a:ext>
            </a:extLst>
          </p:cNvPr>
          <p:cNvCxnSpPr>
            <a:cxnSpLocks/>
          </p:cNvCxnSpPr>
          <p:nvPr/>
        </p:nvCxnSpPr>
        <p:spPr>
          <a:xfrm flipV="1">
            <a:off x="9104329" y="405040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2E0815-9AC8-684E-B76A-A5BBA2D54BBE}"/>
              </a:ext>
            </a:extLst>
          </p:cNvPr>
          <p:cNvSpPr txBox="1"/>
          <p:nvPr/>
        </p:nvSpPr>
        <p:spPr>
          <a:xfrm>
            <a:off x="5386349" y="1834543"/>
            <a:ext cx="1909497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395496-0654-D24A-B5B6-CEC9335FD0E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341098" y="26655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D50E07-CAE1-C44A-BF96-F1549BA94141}"/>
              </a:ext>
            </a:extLst>
          </p:cNvPr>
          <p:cNvSpPr txBox="1"/>
          <p:nvPr/>
        </p:nvSpPr>
        <p:spPr>
          <a:xfrm>
            <a:off x="7504930" y="1834543"/>
            <a:ext cx="1909497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A7DE6C-8BD4-2D40-932B-19005C168AD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459679" y="26655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34DFF2-31A1-BD41-AD1C-D458C2F2DF2A}"/>
              </a:ext>
            </a:extLst>
          </p:cNvPr>
          <p:cNvSpPr txBox="1"/>
          <p:nvPr/>
        </p:nvSpPr>
        <p:spPr>
          <a:xfrm>
            <a:off x="9586152" y="1822746"/>
            <a:ext cx="1465979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Error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177B60-169C-AB4D-AFB2-7F1724CF1C62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0317630" y="2653743"/>
            <a:ext cx="1512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2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1690688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</a:t>
            </a:r>
            <a:r>
              <a:rPr lang="en-US" sz="6000" b="1" dirty="0"/>
              <a:t> + β</a:t>
            </a:r>
            <a:r>
              <a:rPr lang="en-US" sz="6000" b="1" baseline="-25000" dirty="0"/>
              <a:t>2</a:t>
            </a:r>
            <a:r>
              <a:rPr lang="en-US" sz="6000" b="1" dirty="0"/>
              <a:t>X</a:t>
            </a:r>
            <a:r>
              <a:rPr lang="en-US" sz="6000" b="1" baseline="-25000" dirty="0"/>
              <a:t>2</a:t>
            </a:r>
            <a:r>
              <a:rPr lang="en-US" sz="6000" b="1" dirty="0"/>
              <a:t> + β</a:t>
            </a:r>
            <a:r>
              <a:rPr lang="en-US" sz="6000" b="1" baseline="-25000" dirty="0"/>
              <a:t>3</a:t>
            </a:r>
            <a:r>
              <a:rPr lang="en-US" sz="6000" b="1" dirty="0"/>
              <a:t>X</a:t>
            </a:r>
            <a:r>
              <a:rPr lang="en-US" sz="6000" b="1" baseline="-25000" dirty="0"/>
              <a:t>3</a:t>
            </a:r>
            <a:r>
              <a:rPr lang="en-US" sz="6000" b="1" dirty="0"/>
              <a:t> 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CD64F3-B2C6-254D-9E9E-451646E19F38}"/>
              </a:ext>
            </a:extLst>
          </p:cNvPr>
          <p:cNvSpPr txBox="1"/>
          <p:nvPr/>
        </p:nvSpPr>
        <p:spPr>
          <a:xfrm>
            <a:off x="515655" y="3255511"/>
            <a:ext cx="111606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IQ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Age + β</a:t>
            </a:r>
            <a:r>
              <a:rPr lang="en-US" sz="6000" b="1" baseline="-25000" dirty="0"/>
              <a:t>2</a:t>
            </a:r>
            <a:r>
              <a:rPr lang="en-US" sz="6000" b="1" dirty="0"/>
              <a:t>Edu + β</a:t>
            </a:r>
            <a:r>
              <a:rPr lang="en-US" sz="6000" b="1" baseline="-25000" dirty="0"/>
              <a:t>3</a:t>
            </a:r>
            <a:r>
              <a:rPr lang="en-US" sz="6000" b="1" dirty="0"/>
              <a:t>SES 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34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E057-E5CA-894C-927C-DC3D85518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B95D4-5105-1849-B750-019AD0AEB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person, player, pressure suit&#10;&#10;Description automatically generated">
            <a:extLst>
              <a:ext uri="{FF2B5EF4-FFF2-40B4-BE49-F238E27FC236}">
                <a16:creationId xmlns:a16="http://schemas.microsoft.com/office/drawing/2014/main" id="{85930153-56D5-294D-A300-18273DA0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" y="0"/>
            <a:ext cx="12080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3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89189FEE-BCD1-6C48-A51A-9C27C5E0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59" y="1716071"/>
            <a:ext cx="7208744" cy="472856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495C78E-D75B-844D-9304-CBAEA5F91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78" b="30735"/>
          <a:stretch/>
        </p:blipFill>
        <p:spPr>
          <a:xfrm>
            <a:off x="98904" y="4280799"/>
            <a:ext cx="5651500" cy="1011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C9C27-9180-7D4F-B5E5-893BF653EBC1}"/>
              </a:ext>
            </a:extLst>
          </p:cNvPr>
          <p:cNvSpPr txBox="1"/>
          <p:nvPr/>
        </p:nvSpPr>
        <p:spPr>
          <a:xfrm>
            <a:off x="285134" y="1337187"/>
            <a:ext cx="6053036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Two-Way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E9D94D-FD4E-6440-BF81-BBC44544609A}"/>
              </a:ext>
            </a:extLst>
          </p:cNvPr>
          <p:cNvSpPr/>
          <p:nvPr/>
        </p:nvSpPr>
        <p:spPr>
          <a:xfrm>
            <a:off x="98904" y="4280799"/>
            <a:ext cx="2944921" cy="10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9919366-28E2-4447-9AA8-34331A2E6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51" t="39565" b="47680"/>
          <a:stretch/>
        </p:blipFill>
        <p:spPr>
          <a:xfrm>
            <a:off x="7077204" y="949959"/>
            <a:ext cx="2162828" cy="15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EEE7204-7A9B-DC40-9FFE-80039742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60" y="1739127"/>
            <a:ext cx="7312023" cy="481198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92689D6-9E70-5C47-9BE9-F1C04376D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7" b="32269"/>
          <a:stretch/>
        </p:blipFill>
        <p:spPr>
          <a:xfrm>
            <a:off x="141439" y="4302967"/>
            <a:ext cx="5846001" cy="1341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ECC4A-BB74-C44C-BC66-44D057F691E3}"/>
              </a:ext>
            </a:extLst>
          </p:cNvPr>
          <p:cNvSpPr txBox="1"/>
          <p:nvPr/>
        </p:nvSpPr>
        <p:spPr>
          <a:xfrm>
            <a:off x="285134" y="1337187"/>
            <a:ext cx="5702306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124E64-E5AA-0743-B3A9-C161F728474F}"/>
              </a:ext>
            </a:extLst>
          </p:cNvPr>
          <p:cNvSpPr/>
          <p:nvPr/>
        </p:nvSpPr>
        <p:spPr>
          <a:xfrm>
            <a:off x="141439" y="4586425"/>
            <a:ext cx="2175876" cy="10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39290125-69B4-FC45-B41D-9BED6D076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51" t="39565" b="47680"/>
          <a:stretch/>
        </p:blipFill>
        <p:spPr>
          <a:xfrm>
            <a:off x="5987440" y="1287854"/>
            <a:ext cx="2162828" cy="15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269290-C5D6-014E-99E0-6A7A9873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9" y="4387552"/>
            <a:ext cx="5035736" cy="126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ECC4A-BB74-C44C-BC66-44D057F691E3}"/>
              </a:ext>
            </a:extLst>
          </p:cNvPr>
          <p:cNvSpPr txBox="1"/>
          <p:nvPr/>
        </p:nvSpPr>
        <p:spPr>
          <a:xfrm>
            <a:off x="285134" y="1337187"/>
            <a:ext cx="5702306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124E64-E5AA-0743-B3A9-C161F728474F}"/>
              </a:ext>
            </a:extLst>
          </p:cNvPr>
          <p:cNvSpPr/>
          <p:nvPr/>
        </p:nvSpPr>
        <p:spPr>
          <a:xfrm>
            <a:off x="141438" y="4586425"/>
            <a:ext cx="2376293" cy="10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3EFD39D-27EF-D34B-AC36-4D6FF194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75" y="2176946"/>
            <a:ext cx="7014825" cy="45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214759D3-F528-5D40-B77F-B1A38D9B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41" y="2338000"/>
            <a:ext cx="6874921" cy="449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ECC4A-BB74-C44C-BC66-44D057F691E3}"/>
              </a:ext>
            </a:extLst>
          </p:cNvPr>
          <p:cNvSpPr txBox="1"/>
          <p:nvPr/>
        </p:nvSpPr>
        <p:spPr>
          <a:xfrm>
            <a:off x="285134" y="1337187"/>
            <a:ext cx="5702306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4567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D4D5-D7D4-F943-AD7B-5457F045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Coding Variables &amp; Reading Coefficients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E681ADB-63D2-4749-9361-3DDEC08B8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57" b="32269"/>
          <a:stretch/>
        </p:blipFill>
        <p:spPr>
          <a:xfrm>
            <a:off x="360100" y="2266122"/>
            <a:ext cx="12294267" cy="2822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6AFAA7-8765-1340-B2E5-8B15100BC2F7}"/>
              </a:ext>
            </a:extLst>
          </p:cNvPr>
          <p:cNvSpPr/>
          <p:nvPr/>
        </p:nvSpPr>
        <p:spPr>
          <a:xfrm>
            <a:off x="360099" y="2913667"/>
            <a:ext cx="4575913" cy="2128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A1A3C3-9163-1945-A817-9EB2BA15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705"/>
            <a:ext cx="5092700" cy="9271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ADB88E-4A1D-F94F-94BE-ABCA4B23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44" y="2073197"/>
            <a:ext cx="6888256" cy="4499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B4B1E7-F2B9-DD43-92CB-6AA6E64B5985}"/>
              </a:ext>
            </a:extLst>
          </p:cNvPr>
          <p:cNvSpPr txBox="1"/>
          <p:nvPr/>
        </p:nvSpPr>
        <p:spPr>
          <a:xfrm>
            <a:off x="285134" y="1337187"/>
            <a:ext cx="3909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37302-DBF9-6D48-8AFC-DF807C06C058}"/>
              </a:ext>
            </a:extLst>
          </p:cNvPr>
          <p:cNvSpPr/>
          <p:nvPr/>
        </p:nvSpPr>
        <p:spPr>
          <a:xfrm>
            <a:off x="45943" y="4924911"/>
            <a:ext cx="2307789" cy="541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4D002-B328-5049-B973-7B766CA422A8}"/>
              </a:ext>
            </a:extLst>
          </p:cNvPr>
          <p:cNvSpPr txBox="1"/>
          <p:nvPr/>
        </p:nvSpPr>
        <p:spPr>
          <a:xfrm>
            <a:off x="6976997" y="5479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E0F25-0EA9-BF42-934F-B64FBD2B277E}"/>
              </a:ext>
            </a:extLst>
          </p:cNvPr>
          <p:cNvSpPr txBox="1"/>
          <p:nvPr/>
        </p:nvSpPr>
        <p:spPr>
          <a:xfrm>
            <a:off x="10044310" y="5479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1B545F-0A17-9A4E-9858-C47DE7678D28}"/>
              </a:ext>
            </a:extLst>
          </p:cNvPr>
          <p:cNvSpPr txBox="1"/>
          <p:nvPr/>
        </p:nvSpPr>
        <p:spPr>
          <a:xfrm>
            <a:off x="3996808" y="717251"/>
            <a:ext cx="2742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Dummy Coding:</a:t>
            </a:r>
            <a:endParaRPr lang="en-US" sz="2800" b="1" baseline="-25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00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ADB88E-4A1D-F94F-94BE-ABCA4B23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744" y="2073197"/>
            <a:ext cx="6888256" cy="449905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343FC28-BEB7-1D44-B817-FEA8DCA96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91" b="36102"/>
          <a:stretch/>
        </p:blipFill>
        <p:spPr>
          <a:xfrm>
            <a:off x="45944" y="4599709"/>
            <a:ext cx="5257800" cy="775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B4B1E7-F2B9-DD43-92CB-6AA6E64B5985}"/>
              </a:ext>
            </a:extLst>
          </p:cNvPr>
          <p:cNvSpPr txBox="1"/>
          <p:nvPr/>
        </p:nvSpPr>
        <p:spPr>
          <a:xfrm>
            <a:off x="285134" y="1337187"/>
            <a:ext cx="3909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37302-DBF9-6D48-8AFC-DF807C06C058}"/>
              </a:ext>
            </a:extLst>
          </p:cNvPr>
          <p:cNvSpPr/>
          <p:nvPr/>
        </p:nvSpPr>
        <p:spPr>
          <a:xfrm>
            <a:off x="45943" y="4924911"/>
            <a:ext cx="2307789" cy="450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9A04CE-C2E2-3D48-A921-39315AFDA510}"/>
              </a:ext>
            </a:extLst>
          </p:cNvPr>
          <p:cNvCxnSpPr/>
          <p:nvPr/>
        </p:nvCxnSpPr>
        <p:spPr>
          <a:xfrm flipV="1">
            <a:off x="8786737" y="1515649"/>
            <a:ext cx="0" cy="518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4D002-B328-5049-B973-7B766CA422A8}"/>
              </a:ext>
            </a:extLst>
          </p:cNvPr>
          <p:cNvSpPr txBox="1"/>
          <p:nvPr/>
        </p:nvSpPr>
        <p:spPr>
          <a:xfrm>
            <a:off x="6976997" y="547928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E0F25-0EA9-BF42-934F-B64FBD2B277E}"/>
              </a:ext>
            </a:extLst>
          </p:cNvPr>
          <p:cNvSpPr txBox="1"/>
          <p:nvPr/>
        </p:nvSpPr>
        <p:spPr>
          <a:xfrm>
            <a:off x="10044310" y="547928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45A06-DDD3-594C-98D0-CEB42D2653B8}"/>
              </a:ext>
            </a:extLst>
          </p:cNvPr>
          <p:cNvSpPr txBox="1"/>
          <p:nvPr/>
        </p:nvSpPr>
        <p:spPr>
          <a:xfrm>
            <a:off x="8562802" y="54792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1B545F-0A17-9A4E-9858-C47DE7678D28}"/>
              </a:ext>
            </a:extLst>
          </p:cNvPr>
          <p:cNvSpPr txBox="1"/>
          <p:nvPr/>
        </p:nvSpPr>
        <p:spPr>
          <a:xfrm>
            <a:off x="3996807" y="717251"/>
            <a:ext cx="3909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Contrast Coding:</a:t>
            </a:r>
            <a:endParaRPr lang="en-US" sz="2800" b="1" baseline="-25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13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8ED442-8694-DF49-8155-327735E8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12" y="1093505"/>
            <a:ext cx="8221488" cy="534000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555458B-7195-FB49-BC49-B80FD55D8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77" b="35224"/>
          <a:stretch/>
        </p:blipFill>
        <p:spPr>
          <a:xfrm>
            <a:off x="116127" y="4669042"/>
            <a:ext cx="5372100" cy="851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84AA9-0386-EB46-82D4-C3E0ECB2E2BB}"/>
              </a:ext>
            </a:extLst>
          </p:cNvPr>
          <p:cNvSpPr txBox="1"/>
          <p:nvPr/>
        </p:nvSpPr>
        <p:spPr>
          <a:xfrm>
            <a:off x="285134" y="1337187"/>
            <a:ext cx="3909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238C5-23CC-7943-9528-439C056BD1C4}"/>
              </a:ext>
            </a:extLst>
          </p:cNvPr>
          <p:cNvSpPr/>
          <p:nvPr/>
        </p:nvSpPr>
        <p:spPr>
          <a:xfrm>
            <a:off x="116127" y="5054859"/>
            <a:ext cx="2551917" cy="46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F0914-78B7-D042-8624-CA543F614273}"/>
              </a:ext>
            </a:extLst>
          </p:cNvPr>
          <p:cNvSpPr txBox="1"/>
          <p:nvPr/>
        </p:nvSpPr>
        <p:spPr>
          <a:xfrm>
            <a:off x="5373666" y="484308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6B7D7-EBDF-5E4E-9F13-A25A1DC3597C}"/>
              </a:ext>
            </a:extLst>
          </p:cNvPr>
          <p:cNvSpPr txBox="1"/>
          <p:nvPr/>
        </p:nvSpPr>
        <p:spPr>
          <a:xfrm>
            <a:off x="10170753" y="484308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A0D8F-4D35-4647-987A-69FF2F0CDC1F}"/>
              </a:ext>
            </a:extLst>
          </p:cNvPr>
          <p:cNvSpPr txBox="1"/>
          <p:nvPr/>
        </p:nvSpPr>
        <p:spPr>
          <a:xfrm>
            <a:off x="8024663" y="50619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EE085-75A7-7B46-A2E3-0F1BE5082C08}"/>
              </a:ext>
            </a:extLst>
          </p:cNvPr>
          <p:cNvSpPr txBox="1"/>
          <p:nvPr/>
        </p:nvSpPr>
        <p:spPr>
          <a:xfrm>
            <a:off x="2393476" y="653631"/>
            <a:ext cx="3909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Contrast Coding:</a:t>
            </a:r>
            <a:endParaRPr lang="en-US" sz="2800" b="1" baseline="-25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8ED442-8694-DF49-8155-327735E8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12" y="1093505"/>
            <a:ext cx="8221488" cy="5340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84AA9-0386-EB46-82D4-C3E0ECB2E2BB}"/>
              </a:ext>
            </a:extLst>
          </p:cNvPr>
          <p:cNvSpPr txBox="1"/>
          <p:nvPr/>
        </p:nvSpPr>
        <p:spPr>
          <a:xfrm>
            <a:off x="285134" y="1337187"/>
            <a:ext cx="3909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F0914-78B7-D042-8624-CA543F614273}"/>
              </a:ext>
            </a:extLst>
          </p:cNvPr>
          <p:cNvSpPr txBox="1"/>
          <p:nvPr/>
        </p:nvSpPr>
        <p:spPr>
          <a:xfrm>
            <a:off x="5373666" y="484308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6B7D7-EBDF-5E4E-9F13-A25A1DC3597C}"/>
              </a:ext>
            </a:extLst>
          </p:cNvPr>
          <p:cNvSpPr txBox="1"/>
          <p:nvPr/>
        </p:nvSpPr>
        <p:spPr>
          <a:xfrm>
            <a:off x="10170753" y="484308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A0D8F-4D35-4647-987A-69FF2F0CDC1F}"/>
              </a:ext>
            </a:extLst>
          </p:cNvPr>
          <p:cNvSpPr txBox="1"/>
          <p:nvPr/>
        </p:nvSpPr>
        <p:spPr>
          <a:xfrm>
            <a:off x="8024663" y="506190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EE085-75A7-7B46-A2E3-0F1BE5082C08}"/>
              </a:ext>
            </a:extLst>
          </p:cNvPr>
          <p:cNvSpPr txBox="1"/>
          <p:nvPr/>
        </p:nvSpPr>
        <p:spPr>
          <a:xfrm>
            <a:off x="2393476" y="653631"/>
            <a:ext cx="3909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Contrast Coding:</a:t>
            </a:r>
            <a:endParaRPr lang="en-US" sz="2800" b="1" baseline="-25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5453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07EE-1920-8143-A733-A9E02098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Regression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25F083C-38CC-1140-8450-18B49D3E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29" y="1618003"/>
            <a:ext cx="5440471" cy="355296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21E79ED-1D30-E049-9749-A5F2C24BD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71" y="1618003"/>
            <a:ext cx="5440472" cy="3547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C7E449-C930-D944-B32C-A5FB877E5B40}"/>
              </a:ext>
            </a:extLst>
          </p:cNvPr>
          <p:cNvSpPr txBox="1"/>
          <p:nvPr/>
        </p:nvSpPr>
        <p:spPr>
          <a:xfrm>
            <a:off x="7183678" y="5339312"/>
            <a:ext cx="610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IQ ~ β</a:t>
            </a:r>
            <a:r>
              <a:rPr lang="en-US" sz="4000" b="1" baseline="-25000" dirty="0"/>
              <a:t>0</a:t>
            </a:r>
            <a:r>
              <a:rPr lang="en-US" sz="4000" b="1" dirty="0"/>
              <a:t> + β</a:t>
            </a:r>
            <a:r>
              <a:rPr lang="en-US" sz="4000" b="1" baseline="-25000" dirty="0"/>
              <a:t>1</a:t>
            </a:r>
            <a:r>
              <a:rPr lang="en-US" sz="4000" b="1" dirty="0"/>
              <a:t>Age + </a:t>
            </a:r>
            <a:r>
              <a:rPr lang="en-US" sz="4000" b="1" dirty="0" err="1"/>
              <a:t>ε</a:t>
            </a:r>
            <a:endParaRPr lang="en-US" sz="4000" b="1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3D838-C6B6-9B45-B302-0A234704A2D8}"/>
              </a:ext>
            </a:extLst>
          </p:cNvPr>
          <p:cNvSpPr txBox="1"/>
          <p:nvPr/>
        </p:nvSpPr>
        <p:spPr>
          <a:xfrm>
            <a:off x="2386210" y="5339312"/>
            <a:ext cx="610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IQ ~ β</a:t>
            </a:r>
            <a:r>
              <a:rPr lang="en-US" sz="4000" b="1" baseline="-25000" dirty="0"/>
              <a:t>0</a:t>
            </a:r>
            <a:r>
              <a:rPr lang="en-US" sz="4000" b="1" dirty="0"/>
              <a:t> + </a:t>
            </a:r>
            <a:r>
              <a:rPr lang="en-US" sz="4000" b="1" dirty="0" err="1"/>
              <a:t>ε</a:t>
            </a:r>
            <a:endParaRPr lang="en-US" sz="4000" b="1" baseline="-25000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E1CDB49-A05C-E746-A072-B32E46F9F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046" y="226052"/>
            <a:ext cx="5254669" cy="12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E057-E5CA-894C-927C-DC3D85518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B95D4-5105-1849-B750-019AD0AEB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person, player, pressure suit&#10;&#10;Description automatically generated">
            <a:extLst>
              <a:ext uri="{FF2B5EF4-FFF2-40B4-BE49-F238E27FC236}">
                <a16:creationId xmlns:a16="http://schemas.microsoft.com/office/drawing/2014/main" id="{85930153-56D5-294D-A300-18273DA0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" y="0"/>
            <a:ext cx="120802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3AC51-0398-A94E-9E1D-10EB82F4960C}"/>
              </a:ext>
            </a:extLst>
          </p:cNvPr>
          <p:cNvSpPr txBox="1"/>
          <p:nvPr/>
        </p:nvSpPr>
        <p:spPr>
          <a:xfrm>
            <a:off x="371061" y="383828"/>
            <a:ext cx="800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www.github.com/chadcwilliams</a:t>
            </a:r>
            <a:r>
              <a:rPr lang="en-US" sz="2400" dirty="0">
                <a:solidFill>
                  <a:schemeClr val="bg1"/>
                </a:solidFill>
              </a:rPr>
              <a:t> &gt; Repositories &gt; R Workshops </a:t>
            </a:r>
          </a:p>
        </p:txBody>
      </p:sp>
    </p:spTree>
    <p:extLst>
      <p:ext uri="{BB962C8B-B14F-4D97-AF65-F5344CB8AC3E}">
        <p14:creationId xmlns:p14="http://schemas.microsoft.com/office/powerpoint/2010/main" val="2999971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07EE-1920-8143-A733-A9E02098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Regression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21E79ED-1D30-E049-9749-A5F2C24B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6" y="1655313"/>
            <a:ext cx="5440472" cy="3547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C7E449-C930-D944-B32C-A5FB877E5B40}"/>
              </a:ext>
            </a:extLst>
          </p:cNvPr>
          <p:cNvSpPr txBox="1"/>
          <p:nvPr/>
        </p:nvSpPr>
        <p:spPr>
          <a:xfrm>
            <a:off x="1020872" y="5353901"/>
            <a:ext cx="610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IQ ~ β</a:t>
            </a:r>
            <a:r>
              <a:rPr lang="en-US" sz="4000" b="1" baseline="-25000" dirty="0"/>
              <a:t>0</a:t>
            </a:r>
            <a:r>
              <a:rPr lang="en-US" sz="4000" b="1" dirty="0"/>
              <a:t> + β</a:t>
            </a:r>
            <a:r>
              <a:rPr lang="en-US" sz="4000" b="1" baseline="-25000" dirty="0"/>
              <a:t>1</a:t>
            </a:r>
            <a:r>
              <a:rPr lang="en-US" sz="4000" b="1" dirty="0"/>
              <a:t>Age + </a:t>
            </a:r>
            <a:r>
              <a:rPr lang="en-US" sz="4000" b="1" dirty="0" err="1"/>
              <a:t>ε</a:t>
            </a:r>
            <a:endParaRPr lang="en-US" sz="4000" b="1" baseline="-25000" dirty="0"/>
          </a:p>
        </p:txBody>
      </p:sp>
      <p:pic>
        <p:nvPicPr>
          <p:cNvPr id="9" name="Picture 8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567566DB-E598-4946-814A-2D7480FF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54" y="1614799"/>
            <a:ext cx="5451954" cy="3587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D2C91-3AF2-D040-B36D-A32B85DC632B}"/>
              </a:ext>
            </a:extLst>
          </p:cNvPr>
          <p:cNvSpPr txBox="1"/>
          <p:nvPr/>
        </p:nvSpPr>
        <p:spPr>
          <a:xfrm>
            <a:off x="5090786" y="6213001"/>
            <a:ext cx="72097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IQ ~ β</a:t>
            </a:r>
            <a:r>
              <a:rPr lang="en-US" sz="4000" b="1" baseline="-25000" dirty="0"/>
              <a:t>0</a:t>
            </a:r>
            <a:r>
              <a:rPr lang="en-US" sz="4000" b="1" dirty="0"/>
              <a:t> + β</a:t>
            </a:r>
            <a:r>
              <a:rPr lang="en-US" sz="4000" b="1" baseline="-25000" dirty="0"/>
              <a:t>1</a:t>
            </a:r>
            <a:r>
              <a:rPr lang="en-US" sz="4000" b="1" dirty="0"/>
              <a:t>Age + β</a:t>
            </a:r>
            <a:r>
              <a:rPr lang="en-US" sz="4000" b="1" baseline="-25000" dirty="0"/>
              <a:t>2</a:t>
            </a:r>
            <a:r>
              <a:rPr lang="en-US" sz="4000" b="1" dirty="0"/>
              <a:t>Education + </a:t>
            </a:r>
            <a:r>
              <a:rPr lang="en-US" sz="4000" b="1" dirty="0" err="1"/>
              <a:t>ε</a:t>
            </a:r>
            <a:endParaRPr lang="en-US" sz="4000" b="1" baseline="-250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2C47E4-F02F-574C-9400-842918EB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738" y="363703"/>
            <a:ext cx="4754062" cy="1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7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9315C9A-2F9B-6942-BFBD-1F2076BA8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203032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FE3A-6C32-2240-A99C-DF49134B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Regression in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B9CD78-0CB2-A941-B6A0-EAF18E0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50" y="1739248"/>
            <a:ext cx="6133499" cy="47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78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8D99427-4FD6-3445-B4CA-2A65B15B1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3988396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n on Quotes">
            <a:extLst>
              <a:ext uri="{FF2B5EF4-FFF2-40B4-BE49-F238E27FC236}">
                <a16:creationId xmlns:a16="http://schemas.microsoft.com/office/drawing/2014/main" id="{18F10150-A888-474E-8736-1FFE4150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1" y="0"/>
            <a:ext cx="143256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AE3C-A9E9-FA4A-826C-1E95BEBDF008}"/>
              </a:ext>
            </a:extLst>
          </p:cNvPr>
          <p:cNvSpPr txBox="1"/>
          <p:nvPr/>
        </p:nvSpPr>
        <p:spPr>
          <a:xfrm>
            <a:off x="5387010" y="477078"/>
            <a:ext cx="45175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21189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101379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31574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76261" y="4214192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664765" y="146602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BA621-A19F-0544-BF78-D1A7DF5752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036405"/>
            <a:ext cx="0" cy="11008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35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101379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Task Importance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31574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Task Anxiety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76261" y="4214192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664765" y="146602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Self-Efficacy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BA621-A19F-0544-BF78-D1A7DF5752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036405"/>
            <a:ext cx="0" cy="11008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445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101379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31574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76261" y="4214192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664765" y="146602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BA621-A19F-0544-BF78-D1A7DF5752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036405"/>
            <a:ext cx="0" cy="11008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11D5C4-E07F-A640-9D27-E2E8B2601E92}"/>
              </a:ext>
            </a:extLst>
          </p:cNvPr>
          <p:cNvCxnSpPr>
            <a:stCxn id="4" idx="0"/>
          </p:cNvCxnSpPr>
          <p:nvPr/>
        </p:nvCxnSpPr>
        <p:spPr>
          <a:xfrm flipV="1">
            <a:off x="2445026" y="2206487"/>
            <a:ext cx="2219739" cy="1222513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00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2CB3DA4-ACF2-C244-9C9B-D1FADA6365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2181923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1013791" y="283265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315741" y="283265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76261" y="3617844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664765" y="2832651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BB5589-3956-4548-B5B4-72CBF97019F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76261" y="3611217"/>
            <a:ext cx="788504" cy="6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04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5D3BC0A-3AB3-1B4E-BAD4-FEE462FDA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574839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14D529-9608-5849-BAB2-6FF942BE03DA}"/>
              </a:ext>
            </a:extLst>
          </p:cNvPr>
          <p:cNvSpPr/>
          <p:nvPr/>
        </p:nvSpPr>
        <p:spPr>
          <a:xfrm>
            <a:off x="4664765" y="1858617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B13EA11-B56B-604B-BCCC-85DD2B37CC89}"/>
              </a:ext>
            </a:extLst>
          </p:cNvPr>
          <p:cNvSpPr/>
          <p:nvPr/>
        </p:nvSpPr>
        <p:spPr>
          <a:xfrm>
            <a:off x="838200" y="3594047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EC9A8F-538F-AF49-8770-E154650AB1DE}"/>
              </a:ext>
            </a:extLst>
          </p:cNvPr>
          <p:cNvSpPr/>
          <p:nvPr/>
        </p:nvSpPr>
        <p:spPr>
          <a:xfrm>
            <a:off x="8140150" y="3594047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8035FB-8D00-314D-8CF8-4B67B4D5143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445025" y="2643809"/>
            <a:ext cx="221974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0D3B84-27CB-A34B-8E78-54D1A8086092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7527235" y="2643809"/>
            <a:ext cx="204415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994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14D529-9608-5849-BAB2-6FF942BE03DA}"/>
              </a:ext>
            </a:extLst>
          </p:cNvPr>
          <p:cNvSpPr/>
          <p:nvPr/>
        </p:nvSpPr>
        <p:spPr>
          <a:xfrm>
            <a:off x="4664765" y="1858617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Access to Healthcare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B13EA11-B56B-604B-BCCC-85DD2B37CC89}"/>
              </a:ext>
            </a:extLst>
          </p:cNvPr>
          <p:cNvSpPr/>
          <p:nvPr/>
        </p:nvSpPr>
        <p:spPr>
          <a:xfrm>
            <a:off x="838200" y="3594047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Income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EC9A8F-538F-AF49-8770-E154650AB1DE}"/>
              </a:ext>
            </a:extLst>
          </p:cNvPr>
          <p:cNvSpPr/>
          <p:nvPr/>
        </p:nvSpPr>
        <p:spPr>
          <a:xfrm>
            <a:off x="8140150" y="3594047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Years lived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8035FB-8D00-314D-8CF8-4B67B4D5143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445025" y="2643809"/>
            <a:ext cx="221974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0D3B84-27CB-A34B-8E78-54D1A8086092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7527235" y="2643809"/>
            <a:ext cx="204415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5E4F40-37E4-C145-B0B3-55FDA9F379F8}"/>
              </a:ext>
            </a:extLst>
          </p:cNvPr>
          <p:cNvCxnSpPr/>
          <p:nvPr/>
        </p:nvCxnSpPr>
        <p:spPr>
          <a:xfrm>
            <a:off x="3700670" y="4420566"/>
            <a:ext cx="4439480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863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824252" cy="1325563"/>
          </a:xfrm>
        </p:spPr>
        <p:txBody>
          <a:bodyPr/>
          <a:lstStyle/>
          <a:p>
            <a:r>
              <a:rPr lang="en-US" dirty="0"/>
              <a:t>Mediation (Path Analysis – Baron &amp; Kelly, 1986)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838200" y="1476478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140150" y="1476478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00670" y="2261670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478848" y="3211907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3DBDD7-CAC8-344C-AB44-B133A8CB1FD6}"/>
              </a:ext>
            </a:extLst>
          </p:cNvPr>
          <p:cNvSpPr/>
          <p:nvPr/>
        </p:nvSpPr>
        <p:spPr>
          <a:xfrm>
            <a:off x="838200" y="4947339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679CF6-1024-E540-AAEE-7533EEC1471E}"/>
              </a:ext>
            </a:extLst>
          </p:cNvPr>
          <p:cNvSpPr/>
          <p:nvPr/>
        </p:nvSpPr>
        <p:spPr>
          <a:xfrm>
            <a:off x="8140150" y="4947339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2DB9C3-A676-254B-8251-6870ADB2F848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700670" y="5732531"/>
            <a:ext cx="4439480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E6A32F-50A2-D747-9305-636CF8D9916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259108" y="3997099"/>
            <a:ext cx="221974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ED474-7487-4B4E-87CC-99A910574CF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351645" y="3997099"/>
            <a:ext cx="2219740" cy="950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00508D-6420-5044-AD12-5D820AB4165C}"/>
              </a:ext>
            </a:extLst>
          </p:cNvPr>
          <p:cNvSpPr txBox="1"/>
          <p:nvPr/>
        </p:nvSpPr>
        <p:spPr>
          <a:xfrm>
            <a:off x="5718271" y="1642000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CC65C-E4F7-9040-A9DC-BE1527D0386D}"/>
              </a:ext>
            </a:extLst>
          </p:cNvPr>
          <p:cNvSpPr txBox="1"/>
          <p:nvPr/>
        </p:nvSpPr>
        <p:spPr>
          <a:xfrm>
            <a:off x="2975027" y="39699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12587-C89E-A04B-AE0E-1B6F163C2392}"/>
              </a:ext>
            </a:extLst>
          </p:cNvPr>
          <p:cNvSpPr txBox="1"/>
          <p:nvPr/>
        </p:nvSpPr>
        <p:spPr>
          <a:xfrm>
            <a:off x="8259376" y="3889296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D3CFA-4238-4244-BBD1-64B2168DD6FA}"/>
              </a:ext>
            </a:extLst>
          </p:cNvPr>
          <p:cNvSpPr txBox="1"/>
          <p:nvPr/>
        </p:nvSpPr>
        <p:spPr>
          <a:xfrm>
            <a:off x="5737473" y="5832739"/>
            <a:ext cx="520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C’</a:t>
            </a:r>
          </a:p>
        </p:txBody>
      </p:sp>
    </p:spTree>
    <p:extLst>
      <p:ext uri="{BB962C8B-B14F-4D97-AF65-F5344CB8AC3E}">
        <p14:creationId xmlns:p14="http://schemas.microsoft.com/office/powerpoint/2010/main" val="2091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 animBg="1"/>
      <p:bldP spid="11" grpId="0" animBg="1"/>
      <p:bldP spid="15" grpId="0"/>
      <p:bldP spid="16" grpId="0"/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Mediation (Path Analysis – Baron &amp; Kelly, 1986)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838200" y="1476478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140150" y="1476478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00670" y="2261670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475728" y="3211909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3DBDD7-CAC8-344C-AB44-B133A8CB1FD6}"/>
              </a:ext>
            </a:extLst>
          </p:cNvPr>
          <p:cNvSpPr/>
          <p:nvPr/>
        </p:nvSpPr>
        <p:spPr>
          <a:xfrm>
            <a:off x="838200" y="4947339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679CF6-1024-E540-AAEE-7533EEC1471E}"/>
              </a:ext>
            </a:extLst>
          </p:cNvPr>
          <p:cNvSpPr/>
          <p:nvPr/>
        </p:nvSpPr>
        <p:spPr>
          <a:xfrm>
            <a:off x="8140150" y="4947339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2DB9C3-A676-254B-8251-6870ADB2F848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700670" y="5732531"/>
            <a:ext cx="4439480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E6A32F-50A2-D747-9305-636CF8D9916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255988" y="3997101"/>
            <a:ext cx="221974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ED474-7487-4B4E-87CC-99A910574CF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351645" y="3997099"/>
            <a:ext cx="2219740" cy="950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00508D-6420-5044-AD12-5D820AB4165C}"/>
              </a:ext>
            </a:extLst>
          </p:cNvPr>
          <p:cNvSpPr txBox="1"/>
          <p:nvPr/>
        </p:nvSpPr>
        <p:spPr>
          <a:xfrm>
            <a:off x="5718271" y="1642000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CC65C-E4F7-9040-A9DC-BE1527D0386D}"/>
              </a:ext>
            </a:extLst>
          </p:cNvPr>
          <p:cNvSpPr txBox="1"/>
          <p:nvPr/>
        </p:nvSpPr>
        <p:spPr>
          <a:xfrm>
            <a:off x="2975027" y="39699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12587-C89E-A04B-AE0E-1B6F163C2392}"/>
              </a:ext>
            </a:extLst>
          </p:cNvPr>
          <p:cNvSpPr txBox="1"/>
          <p:nvPr/>
        </p:nvSpPr>
        <p:spPr>
          <a:xfrm>
            <a:off x="8259376" y="3889296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D55458-1D2D-CB44-B12D-A809AFEF161D}"/>
              </a:ext>
            </a:extLst>
          </p:cNvPr>
          <p:cNvSpPr/>
          <p:nvPr/>
        </p:nvSpPr>
        <p:spPr>
          <a:xfrm>
            <a:off x="8083828" y="3799369"/>
            <a:ext cx="755374" cy="75537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0AC78BA-9C8F-7544-A39A-D9BB705336D4}"/>
              </a:ext>
            </a:extLst>
          </p:cNvPr>
          <p:cNvSpPr/>
          <p:nvPr/>
        </p:nvSpPr>
        <p:spPr>
          <a:xfrm>
            <a:off x="2826070" y="3889296"/>
            <a:ext cx="755374" cy="75537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513545-3996-0847-9CE3-2952F2A12A57}"/>
              </a:ext>
            </a:extLst>
          </p:cNvPr>
          <p:cNvSpPr/>
          <p:nvPr/>
        </p:nvSpPr>
        <p:spPr>
          <a:xfrm>
            <a:off x="5542723" y="1603729"/>
            <a:ext cx="755374" cy="75537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FEE25A-201B-C94E-AF2A-F83EC90A2727}"/>
              </a:ext>
            </a:extLst>
          </p:cNvPr>
          <p:cNvSpPr txBox="1"/>
          <p:nvPr/>
        </p:nvSpPr>
        <p:spPr>
          <a:xfrm>
            <a:off x="5737473" y="5832739"/>
            <a:ext cx="520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C’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619CD2-F1DB-0344-817A-B8B5271F18F4}"/>
              </a:ext>
            </a:extLst>
          </p:cNvPr>
          <p:cNvSpPr/>
          <p:nvPr/>
        </p:nvSpPr>
        <p:spPr>
          <a:xfrm>
            <a:off x="5620242" y="5732530"/>
            <a:ext cx="755374" cy="7553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5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53D8BCD-1951-BA4D-B9E8-623EAF427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Moderation Applied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1240041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FE3A-6C32-2240-A99C-DF49134B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 and Mediation in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B9CD78-0CB2-A941-B6A0-EAF18E0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50" y="1739248"/>
            <a:ext cx="6133499" cy="47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38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C2A1CB3-D2A1-2C4B-97B7-1B2236DB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3630250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040D51E-FD21-DC47-AC92-5D388185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00" y="1097284"/>
            <a:ext cx="8360300" cy="5474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70DBB5-BCF0-5744-8486-6DEE9ED1FAA8}"/>
              </a:ext>
            </a:extLst>
          </p:cNvPr>
          <p:cNvSpPr txBox="1"/>
          <p:nvPr/>
        </p:nvSpPr>
        <p:spPr>
          <a:xfrm>
            <a:off x="285135" y="1337187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Made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 = 5000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Age, IQ, Education</a:t>
            </a:r>
          </a:p>
        </p:txBody>
      </p:sp>
    </p:spTree>
    <p:extLst>
      <p:ext uri="{BB962C8B-B14F-4D97-AF65-F5344CB8AC3E}">
        <p14:creationId xmlns:p14="http://schemas.microsoft.com/office/powerpoint/2010/main" val="3305097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F136EE4-6D0D-C14C-B83C-FD185E6E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8" y="2114550"/>
            <a:ext cx="7274848" cy="474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69B9B-670C-D34B-B3C1-4CF0D8D2F41C}"/>
              </a:ext>
            </a:extLst>
          </p:cNvPr>
          <p:cNvSpPr txBox="1"/>
          <p:nvPr/>
        </p:nvSpPr>
        <p:spPr>
          <a:xfrm>
            <a:off x="285134" y="1337187"/>
            <a:ext cx="3909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0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C28DAAB-C226-904D-AA5D-DF53FDCEA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5" b="28485"/>
          <a:stretch/>
        </p:blipFill>
        <p:spPr>
          <a:xfrm>
            <a:off x="148281" y="5263377"/>
            <a:ext cx="4827621" cy="516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3B5026-5424-3544-AEB4-3747B801496A}"/>
              </a:ext>
            </a:extLst>
          </p:cNvPr>
          <p:cNvSpPr txBox="1"/>
          <p:nvPr/>
        </p:nvSpPr>
        <p:spPr>
          <a:xfrm>
            <a:off x="285135" y="1337187"/>
            <a:ext cx="335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 </a:t>
            </a:r>
            <a:r>
              <a:rPr lang="en-US" sz="2800" b="1" dirty="0"/>
              <a:t>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Mean + </a:t>
            </a:r>
            <a:r>
              <a:rPr lang="en-US" sz="2800" b="1" dirty="0" err="1"/>
              <a:t>ε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8E5F3-1B2F-EB44-978E-E09B91E5B49D}"/>
              </a:ext>
            </a:extLst>
          </p:cNvPr>
          <p:cNvSpPr/>
          <p:nvPr/>
        </p:nvSpPr>
        <p:spPr>
          <a:xfrm>
            <a:off x="148281" y="5519708"/>
            <a:ext cx="1556951" cy="260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C525FBB-CC7F-8D46-B3FE-1816FD0E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278" y="1594623"/>
            <a:ext cx="7455722" cy="48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F136EE4-6D0D-C14C-B83C-FD185E6E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8" y="2114550"/>
            <a:ext cx="7274848" cy="474345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A40225F-2577-7B45-9622-7DA50744C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76" b="34908"/>
          <a:stretch/>
        </p:blipFill>
        <p:spPr>
          <a:xfrm>
            <a:off x="285133" y="4795520"/>
            <a:ext cx="4996315" cy="784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69B9B-670C-D34B-B3C1-4CF0D8D2F41C}"/>
              </a:ext>
            </a:extLst>
          </p:cNvPr>
          <p:cNvSpPr txBox="1"/>
          <p:nvPr/>
        </p:nvSpPr>
        <p:spPr>
          <a:xfrm>
            <a:off x="285134" y="1337187"/>
            <a:ext cx="3909243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E8FDD-2AE4-FB4B-86BB-E3E8216A8BD5}"/>
              </a:ext>
            </a:extLst>
          </p:cNvPr>
          <p:cNvSpPr/>
          <p:nvPr/>
        </p:nvSpPr>
        <p:spPr>
          <a:xfrm>
            <a:off x="285132" y="5068845"/>
            <a:ext cx="1746868" cy="451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7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4421</TotalTime>
  <Words>697</Words>
  <Application>Microsoft Macintosh PowerPoint</Application>
  <PresentationFormat>Widescreen</PresentationFormat>
  <Paragraphs>252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 Multiple Regression,  Moderation, and Mediation  Chad C. Williams www.chadcwilliams.com</vt:lpstr>
      <vt:lpstr>PowerPoint Presentation</vt:lpstr>
      <vt:lpstr>PowerPoint Presentation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Equations</vt:lpstr>
      <vt:lpstr>Equations</vt:lpstr>
      <vt:lpstr>Equations</vt:lpstr>
      <vt:lpstr>PowerPoint Presentation</vt:lpstr>
      <vt:lpstr>PowerPoint Presentation</vt:lpstr>
      <vt:lpstr>PowerPoint Presentation</vt:lpstr>
      <vt:lpstr>PowerPoint Presentation</vt:lpstr>
      <vt:lpstr>Equations</vt:lpstr>
      <vt:lpstr>Equations</vt:lpstr>
      <vt:lpstr>Equations</vt:lpstr>
      <vt:lpstr>PowerPoint Presentation</vt:lpstr>
      <vt:lpstr>PowerPoint Presentation</vt:lpstr>
      <vt:lpstr>PowerPoint Presentation</vt:lpstr>
      <vt:lpstr>PowerPoint Presentation</vt:lpstr>
      <vt:lpstr>Coding Variables &amp; Reading Coefficients</vt:lpstr>
      <vt:lpstr>PowerPoint Presentation</vt:lpstr>
      <vt:lpstr>PowerPoint Presentation</vt:lpstr>
      <vt:lpstr>PowerPoint Presentation</vt:lpstr>
      <vt:lpstr>PowerPoint Presentation</vt:lpstr>
      <vt:lpstr>Hierarchical Regression</vt:lpstr>
      <vt:lpstr>Hierarchical Regression</vt:lpstr>
      <vt:lpstr>Outline</vt:lpstr>
      <vt:lpstr>Multiple Regression in R</vt:lpstr>
      <vt:lpstr>Outline</vt:lpstr>
      <vt:lpstr>PowerPoint Presentation</vt:lpstr>
      <vt:lpstr>Moderation</vt:lpstr>
      <vt:lpstr>Moderation</vt:lpstr>
      <vt:lpstr>Moderation</vt:lpstr>
      <vt:lpstr>Outline</vt:lpstr>
      <vt:lpstr>Mediation</vt:lpstr>
      <vt:lpstr>Mediation</vt:lpstr>
      <vt:lpstr>Mediation</vt:lpstr>
      <vt:lpstr>Mediation (Path Analysis – Baron &amp; Kelly, 1986)</vt:lpstr>
      <vt:lpstr>Mediation (Path Analysis – Baron &amp; Kelly, 1986)</vt:lpstr>
      <vt:lpstr>Outline</vt:lpstr>
      <vt:lpstr>Moderation and Mediation in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71</cp:revision>
  <dcterms:created xsi:type="dcterms:W3CDTF">2021-11-09T17:59:01Z</dcterms:created>
  <dcterms:modified xsi:type="dcterms:W3CDTF">2021-11-15T19:58:17Z</dcterms:modified>
</cp:coreProperties>
</file>